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diagrams/data2.xml" ContentType="application/vnd.openxmlformats-officedocument.drawingml.diagramData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layout2.xml" ContentType="application/vnd.openxmlformats-officedocument.drawingml.diagramLayout+xml"/>
  <Override PartName="/ppt/theme/theme1.xml" ContentType="application/vnd.openxmlformats-officedocument.theme+xml"/>
  <Override PartName="/ppt/diagrams/colors2.xml" ContentType="application/vnd.openxmlformats-officedocument.drawingml.diagramColors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quickStyle2.xml" ContentType="application/vnd.openxmlformats-officedocument.drawingml.diagramStyl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7" r:id="rId4"/>
    <p:sldId id="258" r:id="rId5"/>
    <p:sldId id="262" r:id="rId6"/>
    <p:sldId id="271" r:id="rId7"/>
    <p:sldId id="261" r:id="rId8"/>
    <p:sldId id="260" r:id="rId9"/>
    <p:sldId id="267" r:id="rId10"/>
    <p:sldId id="263" r:id="rId11"/>
    <p:sldId id="264" r:id="rId12"/>
    <p:sldId id="268" r:id="rId13"/>
    <p:sldId id="265" r:id="rId14"/>
    <p:sldId id="266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FAE8FA-B59D-4570-82B2-8FF2567FDA02}" v="464" dt="2023-01-31T11:05:38.858"/>
    <p1510:client id="{B310DAAE-1675-1C92-67A0-3B8D862D890F}" v="332" dt="2023-01-31T16:25:20.243"/>
    <p1510:client id="{D97F045C-F646-4435-B34D-BE5494210DF9}" v="91" dt="2023-01-31T10:09:44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53ABD2-285B-4A0A-B7E3-167CA26B116B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363A9FD-3BA0-4DA5-BD87-661E49B6DF8D}">
      <dgm:prSet/>
      <dgm:spPr/>
      <dgm:t>
        <a:bodyPr/>
        <a:lstStyle/>
        <a:p>
          <a:r>
            <a:rPr lang="en-US"/>
            <a:t>Move Fast</a:t>
          </a:r>
        </a:p>
      </dgm:t>
    </dgm:pt>
    <dgm:pt modelId="{5A213865-A42E-4B84-8669-784DD8FE8351}" type="parTrans" cxnId="{DF787DC5-FA8D-4C3B-9DA4-103FF5A33B0A}">
      <dgm:prSet/>
      <dgm:spPr/>
      <dgm:t>
        <a:bodyPr/>
        <a:lstStyle/>
        <a:p>
          <a:endParaRPr lang="en-US"/>
        </a:p>
      </dgm:t>
    </dgm:pt>
    <dgm:pt modelId="{A8ABAADE-2BDF-4F18-B97E-ACB547E92683}" type="sibTrans" cxnId="{DF787DC5-FA8D-4C3B-9DA4-103FF5A33B0A}">
      <dgm:prSet/>
      <dgm:spPr/>
      <dgm:t>
        <a:bodyPr/>
        <a:lstStyle/>
        <a:p>
          <a:endParaRPr lang="en-US"/>
        </a:p>
      </dgm:t>
    </dgm:pt>
    <dgm:pt modelId="{377C1257-AAD8-400D-A884-94939A22F0B8}">
      <dgm:prSet/>
      <dgm:spPr/>
      <dgm:t>
        <a:bodyPr/>
        <a:lstStyle/>
        <a:p>
          <a:r>
            <a:rPr lang="en-US"/>
            <a:t>Focus on Long-Term Impact</a:t>
          </a:r>
        </a:p>
      </dgm:t>
    </dgm:pt>
    <dgm:pt modelId="{F8807C4F-FC8E-4A75-9FBE-ED74E88A3467}" type="parTrans" cxnId="{B1F7D871-D09F-46AE-96D0-D65BFD5A1C55}">
      <dgm:prSet/>
      <dgm:spPr/>
      <dgm:t>
        <a:bodyPr/>
        <a:lstStyle/>
        <a:p>
          <a:endParaRPr lang="en-US"/>
        </a:p>
      </dgm:t>
    </dgm:pt>
    <dgm:pt modelId="{2F27AF10-EE5D-4FC2-8FB5-F838016818D5}" type="sibTrans" cxnId="{B1F7D871-D09F-46AE-96D0-D65BFD5A1C55}">
      <dgm:prSet/>
      <dgm:spPr/>
      <dgm:t>
        <a:bodyPr/>
        <a:lstStyle/>
        <a:p>
          <a:endParaRPr lang="en-US"/>
        </a:p>
      </dgm:t>
    </dgm:pt>
    <dgm:pt modelId="{204B47FD-C367-4B19-8E42-8F61516FBE23}">
      <dgm:prSet/>
      <dgm:spPr/>
      <dgm:t>
        <a:bodyPr/>
        <a:lstStyle/>
        <a:p>
          <a:r>
            <a:rPr lang="en-US"/>
            <a:t>Build Awesome Things</a:t>
          </a:r>
        </a:p>
      </dgm:t>
    </dgm:pt>
    <dgm:pt modelId="{49E7DC7E-52D8-4763-81B4-A9327E155E07}" type="parTrans" cxnId="{E8F6FEC8-3F50-42D4-A4E4-711F4B11E1D6}">
      <dgm:prSet/>
      <dgm:spPr/>
      <dgm:t>
        <a:bodyPr/>
        <a:lstStyle/>
        <a:p>
          <a:endParaRPr lang="en-US"/>
        </a:p>
      </dgm:t>
    </dgm:pt>
    <dgm:pt modelId="{1A80F06A-529D-4051-97D8-DD58E13CEF59}" type="sibTrans" cxnId="{E8F6FEC8-3F50-42D4-A4E4-711F4B11E1D6}">
      <dgm:prSet/>
      <dgm:spPr/>
      <dgm:t>
        <a:bodyPr/>
        <a:lstStyle/>
        <a:p>
          <a:endParaRPr lang="en-US"/>
        </a:p>
      </dgm:t>
    </dgm:pt>
    <dgm:pt modelId="{660DE63D-0AFB-4B05-9A32-F8DFDD9DD17D}">
      <dgm:prSet/>
      <dgm:spPr/>
      <dgm:t>
        <a:bodyPr/>
        <a:lstStyle/>
        <a:p>
          <a:r>
            <a:rPr lang="en-US"/>
            <a:t>Live in the Future</a:t>
          </a:r>
        </a:p>
      </dgm:t>
    </dgm:pt>
    <dgm:pt modelId="{ED06C23A-DAA9-40C1-A834-C58C048AC5E4}" type="parTrans" cxnId="{61857C67-3570-40B0-9AF5-B7E7CBC86F6D}">
      <dgm:prSet/>
      <dgm:spPr/>
      <dgm:t>
        <a:bodyPr/>
        <a:lstStyle/>
        <a:p>
          <a:endParaRPr lang="en-US"/>
        </a:p>
      </dgm:t>
    </dgm:pt>
    <dgm:pt modelId="{06A22EFE-8699-4770-A983-855F1B844153}" type="sibTrans" cxnId="{61857C67-3570-40B0-9AF5-B7E7CBC86F6D}">
      <dgm:prSet/>
      <dgm:spPr/>
      <dgm:t>
        <a:bodyPr/>
        <a:lstStyle/>
        <a:p>
          <a:endParaRPr lang="en-US"/>
        </a:p>
      </dgm:t>
    </dgm:pt>
    <dgm:pt modelId="{F02E7D43-6E2D-43BD-B6D2-7C3859269FC1}">
      <dgm:prSet/>
      <dgm:spPr/>
      <dgm:t>
        <a:bodyPr/>
        <a:lstStyle/>
        <a:p>
          <a:r>
            <a:rPr lang="en-US"/>
            <a:t>Be Direct and Respect Your Colleagues</a:t>
          </a:r>
        </a:p>
      </dgm:t>
    </dgm:pt>
    <dgm:pt modelId="{FB8EF60A-9852-4CA6-81EA-21599807BA12}" type="parTrans" cxnId="{D151EC40-D296-47D2-8759-F14D5C22CEDE}">
      <dgm:prSet/>
      <dgm:spPr/>
      <dgm:t>
        <a:bodyPr/>
        <a:lstStyle/>
        <a:p>
          <a:endParaRPr lang="en-US"/>
        </a:p>
      </dgm:t>
    </dgm:pt>
    <dgm:pt modelId="{C729054E-31A4-43EA-8229-289BB58BEE97}" type="sibTrans" cxnId="{D151EC40-D296-47D2-8759-F14D5C22CEDE}">
      <dgm:prSet/>
      <dgm:spPr/>
      <dgm:t>
        <a:bodyPr/>
        <a:lstStyle/>
        <a:p>
          <a:endParaRPr lang="en-US"/>
        </a:p>
      </dgm:t>
    </dgm:pt>
    <dgm:pt modelId="{3D400AD6-327F-46BC-88D2-359E3DC1D68F}">
      <dgm:prSet/>
      <dgm:spPr/>
      <dgm:t>
        <a:bodyPr/>
        <a:lstStyle/>
        <a:p>
          <a:r>
            <a:rPr lang="en-US"/>
            <a:t>Meta, Metamates, Me</a:t>
          </a:r>
        </a:p>
      </dgm:t>
    </dgm:pt>
    <dgm:pt modelId="{51240C71-3ED3-4322-93DE-7F2A9BA8EC40}" type="parTrans" cxnId="{E8070050-C93D-4ED6-92BD-F2B6BB700BCA}">
      <dgm:prSet/>
      <dgm:spPr/>
      <dgm:t>
        <a:bodyPr/>
        <a:lstStyle/>
        <a:p>
          <a:endParaRPr lang="en-US"/>
        </a:p>
      </dgm:t>
    </dgm:pt>
    <dgm:pt modelId="{3C716FE1-C23C-497A-9F9C-044847574DEB}" type="sibTrans" cxnId="{E8070050-C93D-4ED6-92BD-F2B6BB700BCA}">
      <dgm:prSet/>
      <dgm:spPr/>
      <dgm:t>
        <a:bodyPr/>
        <a:lstStyle/>
        <a:p>
          <a:endParaRPr lang="en-US"/>
        </a:p>
      </dgm:t>
    </dgm:pt>
    <dgm:pt modelId="{C7D445C2-A4E8-4BB9-8128-9E51874E973C}" type="pres">
      <dgm:prSet presAssocID="{0753ABD2-285B-4A0A-B7E3-167CA26B116B}" presName="diagram" presStyleCnt="0">
        <dgm:presLayoutVars>
          <dgm:dir/>
          <dgm:resizeHandles val="exact"/>
        </dgm:presLayoutVars>
      </dgm:prSet>
      <dgm:spPr/>
    </dgm:pt>
    <dgm:pt modelId="{7CA754FF-9AB4-460E-B775-6192F69D6406}" type="pres">
      <dgm:prSet presAssocID="{5363A9FD-3BA0-4DA5-BD87-661E49B6DF8D}" presName="node" presStyleLbl="node1" presStyleIdx="0" presStyleCnt="6">
        <dgm:presLayoutVars>
          <dgm:bulletEnabled val="1"/>
        </dgm:presLayoutVars>
      </dgm:prSet>
      <dgm:spPr/>
    </dgm:pt>
    <dgm:pt modelId="{8F980100-6009-41A8-80DE-4F962DD533B3}" type="pres">
      <dgm:prSet presAssocID="{A8ABAADE-2BDF-4F18-B97E-ACB547E92683}" presName="sibTrans" presStyleCnt="0"/>
      <dgm:spPr/>
    </dgm:pt>
    <dgm:pt modelId="{08609DD9-B80A-4F6F-A327-C14D6B566FAF}" type="pres">
      <dgm:prSet presAssocID="{377C1257-AAD8-400D-A884-94939A22F0B8}" presName="node" presStyleLbl="node1" presStyleIdx="1" presStyleCnt="6">
        <dgm:presLayoutVars>
          <dgm:bulletEnabled val="1"/>
        </dgm:presLayoutVars>
      </dgm:prSet>
      <dgm:spPr/>
    </dgm:pt>
    <dgm:pt modelId="{8366DE9B-F4D6-478F-BB9D-79EF3334AB0C}" type="pres">
      <dgm:prSet presAssocID="{2F27AF10-EE5D-4FC2-8FB5-F838016818D5}" presName="sibTrans" presStyleCnt="0"/>
      <dgm:spPr/>
    </dgm:pt>
    <dgm:pt modelId="{276A9FBC-E89A-4F2D-A812-869F3812F4B0}" type="pres">
      <dgm:prSet presAssocID="{204B47FD-C367-4B19-8E42-8F61516FBE23}" presName="node" presStyleLbl="node1" presStyleIdx="2" presStyleCnt="6">
        <dgm:presLayoutVars>
          <dgm:bulletEnabled val="1"/>
        </dgm:presLayoutVars>
      </dgm:prSet>
      <dgm:spPr/>
    </dgm:pt>
    <dgm:pt modelId="{560F1DBA-D118-496D-841F-4B067B5BDA61}" type="pres">
      <dgm:prSet presAssocID="{1A80F06A-529D-4051-97D8-DD58E13CEF59}" presName="sibTrans" presStyleCnt="0"/>
      <dgm:spPr/>
    </dgm:pt>
    <dgm:pt modelId="{0E65AF5E-1109-40AE-836F-FBC31A43FD57}" type="pres">
      <dgm:prSet presAssocID="{660DE63D-0AFB-4B05-9A32-F8DFDD9DD17D}" presName="node" presStyleLbl="node1" presStyleIdx="3" presStyleCnt="6">
        <dgm:presLayoutVars>
          <dgm:bulletEnabled val="1"/>
        </dgm:presLayoutVars>
      </dgm:prSet>
      <dgm:spPr/>
    </dgm:pt>
    <dgm:pt modelId="{3388855C-1406-4BCD-BFF9-6C9085D58527}" type="pres">
      <dgm:prSet presAssocID="{06A22EFE-8699-4770-A983-855F1B844153}" presName="sibTrans" presStyleCnt="0"/>
      <dgm:spPr/>
    </dgm:pt>
    <dgm:pt modelId="{7ED8CB34-3DE7-4FC6-8547-5BEFCF6902A8}" type="pres">
      <dgm:prSet presAssocID="{F02E7D43-6E2D-43BD-B6D2-7C3859269FC1}" presName="node" presStyleLbl="node1" presStyleIdx="4" presStyleCnt="6">
        <dgm:presLayoutVars>
          <dgm:bulletEnabled val="1"/>
        </dgm:presLayoutVars>
      </dgm:prSet>
      <dgm:spPr/>
    </dgm:pt>
    <dgm:pt modelId="{34D5F20C-CEB0-4CE0-B7D4-6AA6C7DC3F8E}" type="pres">
      <dgm:prSet presAssocID="{C729054E-31A4-43EA-8229-289BB58BEE97}" presName="sibTrans" presStyleCnt="0"/>
      <dgm:spPr/>
    </dgm:pt>
    <dgm:pt modelId="{05170F83-8324-4518-8BD3-F987007E95BF}" type="pres">
      <dgm:prSet presAssocID="{3D400AD6-327F-46BC-88D2-359E3DC1D68F}" presName="node" presStyleLbl="node1" presStyleIdx="5" presStyleCnt="6">
        <dgm:presLayoutVars>
          <dgm:bulletEnabled val="1"/>
        </dgm:presLayoutVars>
      </dgm:prSet>
      <dgm:spPr/>
    </dgm:pt>
  </dgm:ptLst>
  <dgm:cxnLst>
    <dgm:cxn modelId="{D151EC40-D296-47D2-8759-F14D5C22CEDE}" srcId="{0753ABD2-285B-4A0A-B7E3-167CA26B116B}" destId="{F02E7D43-6E2D-43BD-B6D2-7C3859269FC1}" srcOrd="4" destOrd="0" parTransId="{FB8EF60A-9852-4CA6-81EA-21599807BA12}" sibTransId="{C729054E-31A4-43EA-8229-289BB58BEE97}"/>
    <dgm:cxn modelId="{61857C67-3570-40B0-9AF5-B7E7CBC86F6D}" srcId="{0753ABD2-285B-4A0A-B7E3-167CA26B116B}" destId="{660DE63D-0AFB-4B05-9A32-F8DFDD9DD17D}" srcOrd="3" destOrd="0" parTransId="{ED06C23A-DAA9-40C1-A834-C58C048AC5E4}" sibTransId="{06A22EFE-8699-4770-A983-855F1B844153}"/>
    <dgm:cxn modelId="{5109316E-9F9B-41AC-87C9-99D2B5568620}" type="presOf" srcId="{5363A9FD-3BA0-4DA5-BD87-661E49B6DF8D}" destId="{7CA754FF-9AB4-460E-B775-6192F69D6406}" srcOrd="0" destOrd="0" presId="urn:microsoft.com/office/officeart/2005/8/layout/default"/>
    <dgm:cxn modelId="{E8070050-C93D-4ED6-92BD-F2B6BB700BCA}" srcId="{0753ABD2-285B-4A0A-B7E3-167CA26B116B}" destId="{3D400AD6-327F-46BC-88D2-359E3DC1D68F}" srcOrd="5" destOrd="0" parTransId="{51240C71-3ED3-4322-93DE-7F2A9BA8EC40}" sibTransId="{3C716FE1-C23C-497A-9F9C-044847574DEB}"/>
    <dgm:cxn modelId="{B1F7D871-D09F-46AE-96D0-D65BFD5A1C55}" srcId="{0753ABD2-285B-4A0A-B7E3-167CA26B116B}" destId="{377C1257-AAD8-400D-A884-94939A22F0B8}" srcOrd="1" destOrd="0" parTransId="{F8807C4F-FC8E-4A75-9FBE-ED74E88A3467}" sibTransId="{2F27AF10-EE5D-4FC2-8FB5-F838016818D5}"/>
    <dgm:cxn modelId="{ABB42054-ECF1-4E3C-9CB9-F8F482AF1A2F}" type="presOf" srcId="{0753ABD2-285B-4A0A-B7E3-167CA26B116B}" destId="{C7D445C2-A4E8-4BB9-8128-9E51874E973C}" srcOrd="0" destOrd="0" presId="urn:microsoft.com/office/officeart/2005/8/layout/default"/>
    <dgm:cxn modelId="{64535556-D442-4D17-993C-017686EDB118}" type="presOf" srcId="{3D400AD6-327F-46BC-88D2-359E3DC1D68F}" destId="{05170F83-8324-4518-8BD3-F987007E95BF}" srcOrd="0" destOrd="0" presId="urn:microsoft.com/office/officeart/2005/8/layout/default"/>
    <dgm:cxn modelId="{FCA99676-9AF2-420B-8BEC-BFA99428169D}" type="presOf" srcId="{F02E7D43-6E2D-43BD-B6D2-7C3859269FC1}" destId="{7ED8CB34-3DE7-4FC6-8547-5BEFCF6902A8}" srcOrd="0" destOrd="0" presId="urn:microsoft.com/office/officeart/2005/8/layout/default"/>
    <dgm:cxn modelId="{EF544A97-6F28-45F2-AA28-416A2281CFEF}" type="presOf" srcId="{660DE63D-0AFB-4B05-9A32-F8DFDD9DD17D}" destId="{0E65AF5E-1109-40AE-836F-FBC31A43FD57}" srcOrd="0" destOrd="0" presId="urn:microsoft.com/office/officeart/2005/8/layout/default"/>
    <dgm:cxn modelId="{DF787DC5-FA8D-4C3B-9DA4-103FF5A33B0A}" srcId="{0753ABD2-285B-4A0A-B7E3-167CA26B116B}" destId="{5363A9FD-3BA0-4DA5-BD87-661E49B6DF8D}" srcOrd="0" destOrd="0" parTransId="{5A213865-A42E-4B84-8669-784DD8FE8351}" sibTransId="{A8ABAADE-2BDF-4F18-B97E-ACB547E92683}"/>
    <dgm:cxn modelId="{E8F6FEC8-3F50-42D4-A4E4-711F4B11E1D6}" srcId="{0753ABD2-285B-4A0A-B7E3-167CA26B116B}" destId="{204B47FD-C367-4B19-8E42-8F61516FBE23}" srcOrd="2" destOrd="0" parTransId="{49E7DC7E-52D8-4763-81B4-A9327E155E07}" sibTransId="{1A80F06A-529D-4051-97D8-DD58E13CEF59}"/>
    <dgm:cxn modelId="{F2DDBBEB-6ACF-463B-817A-3F678D1232BE}" type="presOf" srcId="{204B47FD-C367-4B19-8E42-8F61516FBE23}" destId="{276A9FBC-E89A-4F2D-A812-869F3812F4B0}" srcOrd="0" destOrd="0" presId="urn:microsoft.com/office/officeart/2005/8/layout/default"/>
    <dgm:cxn modelId="{961010F3-9C28-4C88-8534-42A85D9EDDAF}" type="presOf" srcId="{377C1257-AAD8-400D-A884-94939A22F0B8}" destId="{08609DD9-B80A-4F6F-A327-C14D6B566FAF}" srcOrd="0" destOrd="0" presId="urn:microsoft.com/office/officeart/2005/8/layout/default"/>
    <dgm:cxn modelId="{70E8B58A-27E7-4CEC-9988-799586065BCA}" type="presParOf" srcId="{C7D445C2-A4E8-4BB9-8128-9E51874E973C}" destId="{7CA754FF-9AB4-460E-B775-6192F69D6406}" srcOrd="0" destOrd="0" presId="urn:microsoft.com/office/officeart/2005/8/layout/default"/>
    <dgm:cxn modelId="{5F9F7709-1AF3-4C01-BE2D-22C678F732F2}" type="presParOf" srcId="{C7D445C2-A4E8-4BB9-8128-9E51874E973C}" destId="{8F980100-6009-41A8-80DE-4F962DD533B3}" srcOrd="1" destOrd="0" presId="urn:microsoft.com/office/officeart/2005/8/layout/default"/>
    <dgm:cxn modelId="{F8C92525-CEA9-446B-B258-5B788F5EFB6E}" type="presParOf" srcId="{C7D445C2-A4E8-4BB9-8128-9E51874E973C}" destId="{08609DD9-B80A-4F6F-A327-C14D6B566FAF}" srcOrd="2" destOrd="0" presId="urn:microsoft.com/office/officeart/2005/8/layout/default"/>
    <dgm:cxn modelId="{8910A459-8362-434A-83EB-649DB2690656}" type="presParOf" srcId="{C7D445C2-A4E8-4BB9-8128-9E51874E973C}" destId="{8366DE9B-F4D6-478F-BB9D-79EF3334AB0C}" srcOrd="3" destOrd="0" presId="urn:microsoft.com/office/officeart/2005/8/layout/default"/>
    <dgm:cxn modelId="{8CA3F933-AD23-420B-9ECE-DF7B7DF74A27}" type="presParOf" srcId="{C7D445C2-A4E8-4BB9-8128-9E51874E973C}" destId="{276A9FBC-E89A-4F2D-A812-869F3812F4B0}" srcOrd="4" destOrd="0" presId="urn:microsoft.com/office/officeart/2005/8/layout/default"/>
    <dgm:cxn modelId="{21588735-2B4D-443C-8763-A6E433473721}" type="presParOf" srcId="{C7D445C2-A4E8-4BB9-8128-9E51874E973C}" destId="{560F1DBA-D118-496D-841F-4B067B5BDA61}" srcOrd="5" destOrd="0" presId="urn:microsoft.com/office/officeart/2005/8/layout/default"/>
    <dgm:cxn modelId="{3D7FEEAA-A3DB-477D-AFF0-7602E4158E47}" type="presParOf" srcId="{C7D445C2-A4E8-4BB9-8128-9E51874E973C}" destId="{0E65AF5E-1109-40AE-836F-FBC31A43FD57}" srcOrd="6" destOrd="0" presId="urn:microsoft.com/office/officeart/2005/8/layout/default"/>
    <dgm:cxn modelId="{B0A962F1-46D2-4A66-93C3-F91850595AA4}" type="presParOf" srcId="{C7D445C2-A4E8-4BB9-8128-9E51874E973C}" destId="{3388855C-1406-4BCD-BFF9-6C9085D58527}" srcOrd="7" destOrd="0" presId="urn:microsoft.com/office/officeart/2005/8/layout/default"/>
    <dgm:cxn modelId="{4BF56C04-5CAD-4FFD-A528-5E0E302465D7}" type="presParOf" srcId="{C7D445C2-A4E8-4BB9-8128-9E51874E973C}" destId="{7ED8CB34-3DE7-4FC6-8547-5BEFCF6902A8}" srcOrd="8" destOrd="0" presId="urn:microsoft.com/office/officeart/2005/8/layout/default"/>
    <dgm:cxn modelId="{1AD979CF-BFBD-4635-84FF-0B37E1A86E98}" type="presParOf" srcId="{C7D445C2-A4E8-4BB9-8128-9E51874E973C}" destId="{34D5F20C-CEB0-4CE0-B7D4-6AA6C7DC3F8E}" srcOrd="9" destOrd="0" presId="urn:microsoft.com/office/officeart/2005/8/layout/default"/>
    <dgm:cxn modelId="{B33EA2B2-3708-4AEC-953F-92B143C4B1CA}" type="presParOf" srcId="{C7D445C2-A4E8-4BB9-8128-9E51874E973C}" destId="{05170F83-8324-4518-8BD3-F987007E95B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BB6463-7700-4401-B365-68B741771F8C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C65596-D3E3-43E4-9F59-5BCBEFDCB651}">
      <dgm:prSet/>
      <dgm:spPr/>
      <dgm:t>
        <a:bodyPr/>
        <a:lstStyle/>
        <a:p>
          <a:pPr>
            <a:lnSpc>
              <a:spcPct val="100000"/>
            </a:lnSpc>
          </a:pPr>
          <a:endParaRPr lang="en-GB" dirty="0"/>
        </a:p>
      </dgm:t>
    </dgm:pt>
    <dgm:pt modelId="{317DEC10-52E8-4486-99DB-02DF1A7815C5}" type="parTrans" cxnId="{1A8120DC-98B9-4D2A-BA13-275376A0F141}">
      <dgm:prSet/>
      <dgm:spPr/>
      <dgm:t>
        <a:bodyPr/>
        <a:lstStyle/>
        <a:p>
          <a:endParaRPr lang="en-US"/>
        </a:p>
      </dgm:t>
    </dgm:pt>
    <dgm:pt modelId="{8554220B-C491-48BD-8705-7B212C59DC6B}" type="sibTrans" cxnId="{1A8120DC-98B9-4D2A-BA13-275376A0F141}">
      <dgm:prSet/>
      <dgm:spPr/>
      <dgm:t>
        <a:bodyPr/>
        <a:lstStyle/>
        <a:p>
          <a:endParaRPr lang="en-US"/>
        </a:p>
      </dgm:t>
    </dgm:pt>
    <dgm:pt modelId="{D83AF5CF-38EB-49F9-9CB6-7E022F41F277}">
      <dgm:prSet/>
      <dgm:spPr/>
      <dgm:t>
        <a:bodyPr/>
        <a:lstStyle/>
        <a:p>
          <a:pPr>
            <a:lnSpc>
              <a:spcPct val="100000"/>
            </a:lnSpc>
          </a:pPr>
          <a:endParaRPr lang="en-GB" dirty="0"/>
        </a:p>
      </dgm:t>
    </dgm:pt>
    <dgm:pt modelId="{2B9A174B-68B2-4579-9A0C-8663421663B2}" type="parTrans" cxnId="{373A7B38-87F6-4E1D-98EA-45020B4F6CB1}">
      <dgm:prSet/>
      <dgm:spPr/>
      <dgm:t>
        <a:bodyPr/>
        <a:lstStyle/>
        <a:p>
          <a:endParaRPr lang="en-US"/>
        </a:p>
      </dgm:t>
    </dgm:pt>
    <dgm:pt modelId="{0E14376D-E109-42A4-A7C1-14C2565D2AE2}" type="sibTrans" cxnId="{373A7B38-87F6-4E1D-98EA-45020B4F6CB1}">
      <dgm:prSet/>
      <dgm:spPr/>
      <dgm:t>
        <a:bodyPr/>
        <a:lstStyle/>
        <a:p>
          <a:endParaRPr lang="en-US"/>
        </a:p>
      </dgm:t>
    </dgm:pt>
    <dgm:pt modelId="{DFD3AF58-7CA1-42AF-922B-5942D9F93C32}" type="pres">
      <dgm:prSet presAssocID="{8CBB6463-7700-4401-B365-68B741771F8C}" presName="root" presStyleCnt="0">
        <dgm:presLayoutVars>
          <dgm:dir/>
          <dgm:resizeHandles val="exact"/>
        </dgm:presLayoutVars>
      </dgm:prSet>
      <dgm:spPr/>
    </dgm:pt>
    <dgm:pt modelId="{BF35D5C6-10D6-4941-9E2B-9DFDCDB3D4F2}" type="pres">
      <dgm:prSet presAssocID="{4CC65596-D3E3-43E4-9F59-5BCBEFDCB651}" presName="compNode" presStyleCnt="0"/>
      <dgm:spPr/>
    </dgm:pt>
    <dgm:pt modelId="{7F5FD3F7-EBB7-4DCF-92EC-88C58CE1EA5E}" type="pres">
      <dgm:prSet presAssocID="{4CC65596-D3E3-43E4-9F59-5BCBEFDCB65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A065E8B4-C429-4876-B8CB-2DA2CBD5A2E8}" type="pres">
      <dgm:prSet presAssocID="{4CC65596-D3E3-43E4-9F59-5BCBEFDCB651}" presName="spaceRect" presStyleCnt="0"/>
      <dgm:spPr/>
    </dgm:pt>
    <dgm:pt modelId="{80E52797-A1E2-4416-AD50-F3334606D12D}" type="pres">
      <dgm:prSet presAssocID="{4CC65596-D3E3-43E4-9F59-5BCBEFDCB651}" presName="textRect" presStyleLbl="revTx" presStyleIdx="0" presStyleCnt="2">
        <dgm:presLayoutVars>
          <dgm:chMax val="1"/>
          <dgm:chPref val="1"/>
        </dgm:presLayoutVars>
      </dgm:prSet>
      <dgm:spPr/>
    </dgm:pt>
    <dgm:pt modelId="{781AAE73-BFED-444E-8C57-C1E3F00C04BC}" type="pres">
      <dgm:prSet presAssocID="{8554220B-C491-48BD-8705-7B212C59DC6B}" presName="sibTrans" presStyleCnt="0"/>
      <dgm:spPr/>
    </dgm:pt>
    <dgm:pt modelId="{6977BF04-DA92-411A-94C6-D5E300EFC724}" type="pres">
      <dgm:prSet presAssocID="{D83AF5CF-38EB-49F9-9CB6-7E022F41F277}" presName="compNode" presStyleCnt="0"/>
      <dgm:spPr/>
    </dgm:pt>
    <dgm:pt modelId="{EB5E55C0-57B0-4738-83DA-09434D472AE1}" type="pres">
      <dgm:prSet presAssocID="{D83AF5CF-38EB-49F9-9CB6-7E022F41F27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A69810BE-1CB0-43E7-888F-E848046EE6F6}" type="pres">
      <dgm:prSet presAssocID="{D83AF5CF-38EB-49F9-9CB6-7E022F41F277}" presName="spaceRect" presStyleCnt="0"/>
      <dgm:spPr/>
    </dgm:pt>
    <dgm:pt modelId="{5BF97E51-BE61-46E9-AAAE-36A21ADFC089}" type="pres">
      <dgm:prSet presAssocID="{D83AF5CF-38EB-49F9-9CB6-7E022F41F27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549050A-DC94-4A69-B52D-8963D7040DEC}" type="presOf" srcId="{D83AF5CF-38EB-49F9-9CB6-7E022F41F277}" destId="{5BF97E51-BE61-46E9-AAAE-36A21ADFC089}" srcOrd="0" destOrd="0" presId="urn:microsoft.com/office/officeart/2018/2/layout/IconLabelList"/>
    <dgm:cxn modelId="{6BF72C0E-C4D7-4632-8783-9C19F4835397}" type="presOf" srcId="{8CBB6463-7700-4401-B365-68B741771F8C}" destId="{DFD3AF58-7CA1-42AF-922B-5942D9F93C32}" srcOrd="0" destOrd="0" presId="urn:microsoft.com/office/officeart/2018/2/layout/IconLabelList"/>
    <dgm:cxn modelId="{373A7B38-87F6-4E1D-98EA-45020B4F6CB1}" srcId="{8CBB6463-7700-4401-B365-68B741771F8C}" destId="{D83AF5CF-38EB-49F9-9CB6-7E022F41F277}" srcOrd="1" destOrd="0" parTransId="{2B9A174B-68B2-4579-9A0C-8663421663B2}" sibTransId="{0E14376D-E109-42A4-A7C1-14C2565D2AE2}"/>
    <dgm:cxn modelId="{2E724746-4104-41A4-B4B7-064CA1DF55CB}" type="presOf" srcId="{4CC65596-D3E3-43E4-9F59-5BCBEFDCB651}" destId="{80E52797-A1E2-4416-AD50-F3334606D12D}" srcOrd="0" destOrd="0" presId="urn:microsoft.com/office/officeart/2018/2/layout/IconLabelList"/>
    <dgm:cxn modelId="{1A8120DC-98B9-4D2A-BA13-275376A0F141}" srcId="{8CBB6463-7700-4401-B365-68B741771F8C}" destId="{4CC65596-D3E3-43E4-9F59-5BCBEFDCB651}" srcOrd="0" destOrd="0" parTransId="{317DEC10-52E8-4486-99DB-02DF1A7815C5}" sibTransId="{8554220B-C491-48BD-8705-7B212C59DC6B}"/>
    <dgm:cxn modelId="{7EFFA3D1-E0EB-4D42-8C3F-D076D355A393}" type="presParOf" srcId="{DFD3AF58-7CA1-42AF-922B-5942D9F93C32}" destId="{BF35D5C6-10D6-4941-9E2B-9DFDCDB3D4F2}" srcOrd="0" destOrd="0" presId="urn:microsoft.com/office/officeart/2018/2/layout/IconLabelList"/>
    <dgm:cxn modelId="{18B9F2F6-FD49-4B52-ABE4-97440B05F15B}" type="presParOf" srcId="{BF35D5C6-10D6-4941-9E2B-9DFDCDB3D4F2}" destId="{7F5FD3F7-EBB7-4DCF-92EC-88C58CE1EA5E}" srcOrd="0" destOrd="0" presId="urn:microsoft.com/office/officeart/2018/2/layout/IconLabelList"/>
    <dgm:cxn modelId="{7883A1B6-B8A1-43D8-8966-4BBEAFB0A7B4}" type="presParOf" srcId="{BF35D5C6-10D6-4941-9E2B-9DFDCDB3D4F2}" destId="{A065E8B4-C429-4876-B8CB-2DA2CBD5A2E8}" srcOrd="1" destOrd="0" presId="urn:microsoft.com/office/officeart/2018/2/layout/IconLabelList"/>
    <dgm:cxn modelId="{6FCD2665-C28E-4E36-BAB5-D64BAC2B9D49}" type="presParOf" srcId="{BF35D5C6-10D6-4941-9E2B-9DFDCDB3D4F2}" destId="{80E52797-A1E2-4416-AD50-F3334606D12D}" srcOrd="2" destOrd="0" presId="urn:microsoft.com/office/officeart/2018/2/layout/IconLabelList"/>
    <dgm:cxn modelId="{5E35D78F-5A69-48F9-A528-128FEAF4ABB3}" type="presParOf" srcId="{DFD3AF58-7CA1-42AF-922B-5942D9F93C32}" destId="{781AAE73-BFED-444E-8C57-C1E3F00C04BC}" srcOrd="1" destOrd="0" presId="urn:microsoft.com/office/officeart/2018/2/layout/IconLabelList"/>
    <dgm:cxn modelId="{17EE8AAA-E667-4DCC-A28F-5EEB33C107BB}" type="presParOf" srcId="{DFD3AF58-7CA1-42AF-922B-5942D9F93C32}" destId="{6977BF04-DA92-411A-94C6-D5E300EFC724}" srcOrd="2" destOrd="0" presId="urn:microsoft.com/office/officeart/2018/2/layout/IconLabelList"/>
    <dgm:cxn modelId="{FA5B6512-1D1D-417E-8AA4-0677E2CB3296}" type="presParOf" srcId="{6977BF04-DA92-411A-94C6-D5E300EFC724}" destId="{EB5E55C0-57B0-4738-83DA-09434D472AE1}" srcOrd="0" destOrd="0" presId="urn:microsoft.com/office/officeart/2018/2/layout/IconLabelList"/>
    <dgm:cxn modelId="{0A15636D-24EA-4CD7-8A42-940CCD33FC1E}" type="presParOf" srcId="{6977BF04-DA92-411A-94C6-D5E300EFC724}" destId="{A69810BE-1CB0-43E7-888F-E848046EE6F6}" srcOrd="1" destOrd="0" presId="urn:microsoft.com/office/officeart/2018/2/layout/IconLabelList"/>
    <dgm:cxn modelId="{BB39D2D6-EDB7-4845-97BA-0C4B3D3B1279}" type="presParOf" srcId="{6977BF04-DA92-411A-94C6-D5E300EFC724}" destId="{5BF97E51-BE61-46E9-AAAE-36A21ADFC08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754FF-9AB4-460E-B775-6192F69D6406}">
      <dsp:nvSpPr>
        <dsp:cNvPr id="0" name=""/>
        <dsp:cNvSpPr/>
      </dsp:nvSpPr>
      <dsp:spPr>
        <a:xfrm>
          <a:off x="589" y="527409"/>
          <a:ext cx="2298568" cy="13791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Move Fast</a:t>
          </a:r>
        </a:p>
      </dsp:txBody>
      <dsp:txXfrm>
        <a:off x="589" y="527409"/>
        <a:ext cx="2298568" cy="1379140"/>
      </dsp:txXfrm>
    </dsp:sp>
    <dsp:sp modelId="{08609DD9-B80A-4F6F-A327-C14D6B566FAF}">
      <dsp:nvSpPr>
        <dsp:cNvPr id="0" name=""/>
        <dsp:cNvSpPr/>
      </dsp:nvSpPr>
      <dsp:spPr>
        <a:xfrm>
          <a:off x="2529014" y="527409"/>
          <a:ext cx="2298568" cy="137914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Focus on Long-Term Impact</a:t>
          </a:r>
        </a:p>
      </dsp:txBody>
      <dsp:txXfrm>
        <a:off x="2529014" y="527409"/>
        <a:ext cx="2298568" cy="1379140"/>
      </dsp:txXfrm>
    </dsp:sp>
    <dsp:sp modelId="{276A9FBC-E89A-4F2D-A812-869F3812F4B0}">
      <dsp:nvSpPr>
        <dsp:cNvPr id="0" name=""/>
        <dsp:cNvSpPr/>
      </dsp:nvSpPr>
      <dsp:spPr>
        <a:xfrm>
          <a:off x="589" y="2136407"/>
          <a:ext cx="2298568" cy="137914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Build Awesome Things</a:t>
          </a:r>
        </a:p>
      </dsp:txBody>
      <dsp:txXfrm>
        <a:off x="589" y="2136407"/>
        <a:ext cx="2298568" cy="1379140"/>
      </dsp:txXfrm>
    </dsp:sp>
    <dsp:sp modelId="{0E65AF5E-1109-40AE-836F-FBC31A43FD57}">
      <dsp:nvSpPr>
        <dsp:cNvPr id="0" name=""/>
        <dsp:cNvSpPr/>
      </dsp:nvSpPr>
      <dsp:spPr>
        <a:xfrm>
          <a:off x="2529014" y="2136407"/>
          <a:ext cx="2298568" cy="137914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Live in the Future</a:t>
          </a:r>
        </a:p>
      </dsp:txBody>
      <dsp:txXfrm>
        <a:off x="2529014" y="2136407"/>
        <a:ext cx="2298568" cy="1379140"/>
      </dsp:txXfrm>
    </dsp:sp>
    <dsp:sp modelId="{7ED8CB34-3DE7-4FC6-8547-5BEFCF6902A8}">
      <dsp:nvSpPr>
        <dsp:cNvPr id="0" name=""/>
        <dsp:cNvSpPr/>
      </dsp:nvSpPr>
      <dsp:spPr>
        <a:xfrm>
          <a:off x="589" y="3745404"/>
          <a:ext cx="2298568" cy="137914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Be Direct and Respect Your Colleagues</a:t>
          </a:r>
        </a:p>
      </dsp:txBody>
      <dsp:txXfrm>
        <a:off x="589" y="3745404"/>
        <a:ext cx="2298568" cy="1379140"/>
      </dsp:txXfrm>
    </dsp:sp>
    <dsp:sp modelId="{05170F83-8324-4518-8BD3-F987007E95BF}">
      <dsp:nvSpPr>
        <dsp:cNvPr id="0" name=""/>
        <dsp:cNvSpPr/>
      </dsp:nvSpPr>
      <dsp:spPr>
        <a:xfrm>
          <a:off x="2529014" y="3745404"/>
          <a:ext cx="2298568" cy="13791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Meta, Metamates, Me</a:t>
          </a:r>
        </a:p>
      </dsp:txBody>
      <dsp:txXfrm>
        <a:off x="2529014" y="3745404"/>
        <a:ext cx="2298568" cy="13791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5FD3F7-EBB7-4DCF-92EC-88C58CE1EA5E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52797-A1E2-4416-AD50-F3334606D12D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4600" kern="1200" dirty="0"/>
        </a:p>
      </dsp:txBody>
      <dsp:txXfrm>
        <a:off x="559800" y="3022743"/>
        <a:ext cx="4320000" cy="720000"/>
      </dsp:txXfrm>
    </dsp:sp>
    <dsp:sp modelId="{EB5E55C0-57B0-4738-83DA-09434D472AE1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F97E51-BE61-46E9-AAAE-36A21ADFC089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44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4600" kern="1200" dirty="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arably.com/companies/meta/salarie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url?sa=t&amp;rct=j&amp;q=&amp;esrc=s&amp;source=web&amp;cd=&amp;cad=rja&amp;uact=8&amp;ved=2ahUKEwi6kt6bm_L8AhX9TGwGHZ2CC1IQFnoECA0QAw&amp;url=https%3A%2F%2Fwww.globaldata.com%2Fdata-insights%2Ftechnology-media-and-telecom%2Fmeta-expected-to-lay-off-hundreds-of-employees%2F&amp;usg=AOvVaw1HwlessU9nZgGLudSA3s4C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content.fpnh7-1.fna.fbcdn.net/v/t39.2365-6/85254989_197818141628105_7421557785017450496_n.pdf?_nc_cat=100&amp;ccb=1-7&amp;_nc_sid=ad8a9d&amp;_nc_ohc=V3YCTVER8W4AX-S_dOo&amp;_nc_ht=scontent.fpnh7-1.fna&amp;oh=00_AfDhktz2cyz97kFvVIEniZlyRseO1MJJe52XrUFAYSxefw&amp;oe=63DDC138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758C4-CB94-5587-1016-8B4817D04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903" y="3158561"/>
            <a:ext cx="10640754" cy="1011571"/>
          </a:xfrm>
        </p:spPr>
        <p:txBody>
          <a:bodyPr anchor="b">
            <a:no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Sitka Text"/>
                <a:cs typeface="Calibri Light"/>
              </a:rPr>
              <a:t>Meta HR Management</a:t>
            </a:r>
            <a:endParaRPr lang="en-US" sz="5400">
              <a:solidFill>
                <a:schemeClr val="tx2"/>
              </a:solidFill>
              <a:latin typeface="Sitka Tex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209E03D7-CE8A-3CA4-1C4D-09157E243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0" y="320231"/>
            <a:ext cx="11346268" cy="283656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CFCDAA55-5B1D-CBE5-22F7-1B86EDEC63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19419"/>
            <a:ext cx="9144000" cy="559360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GB" dirty="0">
                <a:latin typeface="Sitka Text"/>
                <a:cs typeface="Calibri"/>
              </a:rPr>
              <a:t>Prepared by </a:t>
            </a:r>
            <a:r>
              <a:rPr lang="en-GB" dirty="0" err="1">
                <a:latin typeface="Sitka Text"/>
                <a:cs typeface="Calibri"/>
              </a:rPr>
              <a:t>Roatny</a:t>
            </a:r>
            <a:r>
              <a:rPr lang="en-GB" dirty="0">
                <a:latin typeface="Sitka Text"/>
                <a:cs typeface="Calibri"/>
              </a:rPr>
              <a:t> </a:t>
            </a:r>
          </a:p>
          <a:p>
            <a:r>
              <a:rPr lang="en-GB" dirty="0">
                <a:latin typeface="Sitka Text"/>
                <a:cs typeface="Calibri"/>
              </a:rPr>
              <a:t>Date: 31st Jan.2023</a:t>
            </a:r>
          </a:p>
        </p:txBody>
      </p:sp>
    </p:spTree>
    <p:extLst>
      <p:ext uri="{BB962C8B-B14F-4D97-AF65-F5344CB8AC3E}">
        <p14:creationId xmlns:p14="http://schemas.microsoft.com/office/powerpoint/2010/main" val="1704816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FF0FE-F0AC-F3DA-A5E7-54D009189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dirty="0">
                <a:latin typeface="Sitka Text"/>
                <a:ea typeface="+mj-lt"/>
                <a:cs typeface="+mj-lt"/>
              </a:rPr>
              <a:t>Should I work at Meta?</a:t>
            </a:r>
            <a:endParaRPr lang="en-US">
              <a:latin typeface="Sitka Text"/>
              <a:cs typeface="Calibri Light" panose="020F0302020204030204"/>
            </a:endParaRPr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C29D633-EEFC-E491-7A40-A0FA1DE43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6027" y="1825625"/>
            <a:ext cx="8579946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A791D3-F576-CD96-3733-9903C268D735}"/>
              </a:ext>
            </a:extLst>
          </p:cNvPr>
          <p:cNvSpPr txBox="1"/>
          <p:nvPr/>
        </p:nvSpPr>
        <p:spPr>
          <a:xfrm>
            <a:off x="6315280" y="4824172"/>
            <a:ext cx="44952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latin typeface="Sitka Text"/>
                <a:cs typeface="Calibri"/>
                <a:hlinkClick r:id="rId3"/>
              </a:rPr>
              <a:t>By Comparably</a:t>
            </a:r>
            <a:endParaRPr lang="en-GB" dirty="0">
              <a:latin typeface="Sitka Text"/>
            </a:endParaRPr>
          </a:p>
        </p:txBody>
      </p:sp>
    </p:spTree>
    <p:extLst>
      <p:ext uri="{BB962C8B-B14F-4D97-AF65-F5344CB8AC3E}">
        <p14:creationId xmlns:p14="http://schemas.microsoft.com/office/powerpoint/2010/main" val="2850151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1AA9A-F06D-C6C2-CD04-8C0B8FCF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1455"/>
            <a:ext cx="10515600" cy="1325563"/>
          </a:xfrm>
        </p:spPr>
        <p:txBody>
          <a:bodyPr/>
          <a:lstStyle/>
          <a:p>
            <a:pPr algn="ctr"/>
            <a:r>
              <a:rPr lang="en-GB" b="1" dirty="0">
                <a:latin typeface="Sitka Text"/>
                <a:ea typeface="+mj-lt"/>
                <a:cs typeface="+mj-lt"/>
              </a:rPr>
              <a:t>Top 5 culture dimensions</a:t>
            </a:r>
            <a:endParaRPr lang="en-US" b="1">
              <a:latin typeface="Sitka Tex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7E050-50F4-6519-D8AE-373BAC048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73" y="2143741"/>
            <a:ext cx="569206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3600" dirty="0">
                <a:latin typeface="Sitka Text"/>
                <a:ea typeface="+mn-lt"/>
                <a:cs typeface="+mn-lt"/>
              </a:rPr>
              <a:t> Perks And Benefits</a:t>
            </a:r>
          </a:p>
          <a:p>
            <a:r>
              <a:rPr lang="en-GB" sz="3600" dirty="0">
                <a:latin typeface="Sitka Text"/>
                <a:ea typeface="+mn-lt"/>
                <a:cs typeface="+mn-lt"/>
              </a:rPr>
              <a:t>Compensation</a:t>
            </a:r>
          </a:p>
          <a:p>
            <a:r>
              <a:rPr lang="en-GB" sz="3600" dirty="0">
                <a:latin typeface="Sitka Text"/>
                <a:ea typeface="+mn-lt"/>
                <a:cs typeface="+mn-lt"/>
              </a:rPr>
              <a:t>And Happiness.</a:t>
            </a:r>
            <a:endParaRPr lang="en-GB" sz="3600">
              <a:latin typeface="Sitka Text"/>
              <a:cs typeface="Calibri"/>
            </a:endParaRP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623FFAA6-87A7-D37F-2B94-B5C9D4BC7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789" y="1426972"/>
            <a:ext cx="4533530" cy="515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33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4174F2B-0B2F-EFB1-1131-12DEA04299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49" r="970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0FA4A-9092-7905-A269-5BC5EAEBF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6504" y="1282484"/>
            <a:ext cx="4428828" cy="22402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 dirty="0">
                <a:solidFill>
                  <a:srgbClr val="0070C0"/>
                </a:solidFill>
                <a:latin typeface="Sitka Text"/>
              </a:rPr>
              <a:t>Transparent </a:t>
            </a:r>
            <a:br>
              <a:rPr lang="en-GB" b="1" dirty="0">
                <a:latin typeface="Sitka Text"/>
              </a:rPr>
            </a:br>
            <a:r>
              <a:rPr lang="en-US" b="1" dirty="0">
                <a:solidFill>
                  <a:srgbClr val="0070C0"/>
                </a:solidFill>
                <a:latin typeface="Sitka Text"/>
              </a:rPr>
              <a:t>feel valued and trusted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6ECB0-BC0E-1409-0CEE-F1875B2A3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2523" y="3647483"/>
            <a:ext cx="4576790" cy="17748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>
                <a:latin typeface="Sitka Text"/>
                <a:ea typeface="+mn-lt"/>
                <a:cs typeface="+mn-lt"/>
              </a:rPr>
              <a:t>Facebookers say that working with smart co-workers motivates them to keep up their A game.</a:t>
            </a:r>
            <a:br>
              <a:rPr lang="en-US" sz="2400" dirty="0">
                <a:latin typeface="Sitka Text"/>
              </a:rPr>
            </a:br>
            <a:endParaRPr lang="en-US" sz="2400">
              <a:latin typeface="Sitka Tex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3358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67AFC-EB52-CC5A-8CB7-145A5ACE1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12" y="20236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cs typeface="Calibri Light"/>
              </a:rPr>
              <a:t>Salary Rate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E8C681D-C19A-7023-D421-5FEFE56E3F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1758949"/>
              </p:ext>
            </p:extLst>
          </p:nvPr>
        </p:nvGraphicFramePr>
        <p:xfrm>
          <a:off x="761452" y="48226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16418B40-2C79-DE33-E389-5ECD31136CBB}"/>
              </a:ext>
            </a:extLst>
          </p:cNvPr>
          <p:cNvSpPr/>
          <p:nvPr/>
        </p:nvSpPr>
        <p:spPr>
          <a:xfrm>
            <a:off x="1934992" y="3019098"/>
            <a:ext cx="3373513" cy="30553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Average</a:t>
            </a:r>
            <a:endParaRPr lang="en-US" sz="2800" dirty="0"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$140,602/y</a:t>
            </a:r>
            <a:endParaRPr lang="en-US" sz="2800" dirty="0">
              <a:solidFill>
                <a:srgbClr val="FFFFFF"/>
              </a:solidFill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or $67/hour</a:t>
            </a:r>
            <a:endParaRPr lang="en-US" sz="2800">
              <a:latin typeface="Sitka Text"/>
              <a:cs typeface="Calibri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E47D5506-2EDB-629B-3E52-632303D75AD8}"/>
              </a:ext>
            </a:extLst>
          </p:cNvPr>
          <p:cNvSpPr/>
          <p:nvPr/>
        </p:nvSpPr>
        <p:spPr>
          <a:xfrm>
            <a:off x="7024855" y="3078284"/>
            <a:ext cx="3440096" cy="29296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latin typeface="Sitka Text"/>
                <a:ea typeface="+mn-lt"/>
                <a:cs typeface="+mn-lt"/>
              </a:rPr>
              <a:t>Median: </a:t>
            </a:r>
            <a:endParaRPr lang="en-US" sz="2800" dirty="0"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$149,718/y</a:t>
            </a:r>
            <a:endParaRPr lang="en-US" sz="2800">
              <a:solidFill>
                <a:srgbClr val="FFFF00"/>
              </a:solidFill>
              <a:latin typeface="Sitka Text"/>
              <a:ea typeface="+mn-lt"/>
              <a:cs typeface="+mn-lt"/>
            </a:endParaRPr>
          </a:p>
          <a:p>
            <a:pPr algn="ctr"/>
            <a:r>
              <a:rPr lang="en-GB" sz="2800" dirty="0">
                <a:solidFill>
                  <a:srgbClr val="FFFF00"/>
                </a:solidFill>
                <a:latin typeface="Sitka Text"/>
                <a:ea typeface="+mn-lt"/>
                <a:cs typeface="+mn-lt"/>
              </a:rPr>
              <a:t> or $71/</a:t>
            </a:r>
            <a:r>
              <a:rPr lang="en-GB" sz="2800" dirty="0">
                <a:latin typeface="Sitka Text"/>
                <a:ea typeface="+mn-lt"/>
                <a:cs typeface="+mn-lt"/>
              </a:rPr>
              <a:t> hour</a:t>
            </a:r>
            <a:endParaRPr lang="en-US" sz="2800" dirty="0">
              <a:latin typeface="Sitka Text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7930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D823A-A75D-12DA-53BE-15B1F05D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Sitka Text"/>
              </a:rPr>
              <a:t>Meta Salary Averages By Department</a:t>
            </a:r>
            <a:endParaRPr lang="en-US" dirty="0">
              <a:latin typeface="Sitka Text"/>
            </a:endParaRPr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B2C58D41-9ED3-76F6-AC10-8C129236B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2696"/>
            <a:ext cx="10515600" cy="4017196"/>
          </a:xfrm>
        </p:spPr>
      </p:pic>
    </p:spTree>
    <p:extLst>
      <p:ext uri="{BB962C8B-B14F-4D97-AF65-F5344CB8AC3E}">
        <p14:creationId xmlns:p14="http://schemas.microsoft.com/office/powerpoint/2010/main" val="360707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E95DB-0768-D057-2A11-4A5AD18F8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399769"/>
            <a:ext cx="10640754" cy="775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56396024-13B1-D79D-1366-EBCD38FA1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6990" y="320231"/>
            <a:ext cx="2836567" cy="283656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7320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14D19-5FB4-194A-F9B8-4C74F25F1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  <a:cs typeface="Calibri Light"/>
              </a:rPr>
              <a:t>Content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10513-A989-A405-C486-01CDA049C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Meta Culture </a:t>
            </a:r>
          </a:p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Meta Six Core Values </a:t>
            </a:r>
          </a:p>
          <a:p>
            <a:pPr marL="514350" indent="-514350">
              <a:buAutoNum type="arabicPeriod"/>
            </a:pPr>
            <a:r>
              <a:rPr lang="en-GB" dirty="0">
                <a:latin typeface="Sitka Text"/>
                <a:cs typeface="Calibri"/>
              </a:rPr>
              <a:t>How they impower their employees</a:t>
            </a:r>
          </a:p>
        </p:txBody>
      </p:sp>
    </p:spTree>
    <p:extLst>
      <p:ext uri="{BB962C8B-B14F-4D97-AF65-F5344CB8AC3E}">
        <p14:creationId xmlns:p14="http://schemas.microsoft.com/office/powerpoint/2010/main" val="861337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38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42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3" descr="Text, whiteboard&#10;&#10;Description automatically generated">
            <a:extLst>
              <a:ext uri="{FF2B5EF4-FFF2-40B4-BE49-F238E27FC236}">
                <a16:creationId xmlns:a16="http://schemas.microsoft.com/office/drawing/2014/main" id="{E9E5BAB0-3B84-590D-E132-21C40908B6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12"/>
          <a:stretch/>
        </p:blipFill>
        <p:spPr>
          <a:xfrm>
            <a:off x="7071442" y="819015"/>
            <a:ext cx="3783103" cy="5196653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0837402-9867-59A6-F43D-D362DA58F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latin typeface="Sitka Text"/>
                <a:cs typeface="Calibri Light"/>
              </a:rPr>
              <a:t>Meta Culture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2A5BD0-379A-B709-D069-D15EEAE94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solidFill>
                  <a:schemeClr val="bg1"/>
                </a:solidFill>
                <a:latin typeface="Sitka Text"/>
                <a:cs typeface="Calibri"/>
              </a:rPr>
              <a:t>Move Fast. Be Yourself 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Empower people to connect with each other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Build community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Do work that is meaningful for them, for company, and for the people who use our technologies.</a:t>
            </a:r>
            <a:endParaRPr lang="en-US" sz="180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382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3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4B801-D646-4B82-3FA2-AF3304715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GB" sz="4800">
                <a:solidFill>
                  <a:schemeClr val="bg1"/>
                </a:solidFill>
                <a:latin typeface="Sitka Text"/>
                <a:ea typeface="+mj-lt"/>
                <a:cs typeface="+mj-lt"/>
              </a:rPr>
              <a:t>Six Core Values</a:t>
            </a:r>
            <a:endParaRPr lang="en-US" sz="4800">
              <a:solidFill>
                <a:schemeClr val="bg1"/>
              </a:solidFill>
              <a:latin typeface="Sitka Text"/>
            </a:endParaRP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6759E404-5C07-AF2B-873E-A60B31DBEA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7235617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520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posing&#10;&#10;Description automatically generated">
            <a:extLst>
              <a:ext uri="{FF2B5EF4-FFF2-40B4-BE49-F238E27FC236}">
                <a16:creationId xmlns:a16="http://schemas.microsoft.com/office/drawing/2014/main" id="{9C21AE05-F478-8EFA-4EA3-7C884A7AC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0" t="9091" r="11190" b="-1"/>
          <a:stretch/>
        </p:blipFill>
        <p:spPr>
          <a:xfrm>
            <a:off x="20" y="118379"/>
            <a:ext cx="12191980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B51B11D-BBCD-47C7-A599-1EDA2F22F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549726"/>
            <a:ext cx="11438793" cy="1844256"/>
          </a:xfrm>
          <a:prstGeom prst="rect">
            <a:avLst/>
          </a:prstGeom>
          <a:solidFill>
            <a:srgbClr val="404040">
              <a:alpha val="93000"/>
            </a:srgbClr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B6DA-097F-E148-774C-A25ACA4CE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544" y="4754880"/>
            <a:ext cx="11137392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What we are good at: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A810F53-4CAC-492E-A2F9-C147AA509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4243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579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D34F-B655-C610-EE50-1FDBA25B8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itka Text"/>
                <a:cs typeface="Calibri Light"/>
              </a:rPr>
              <a:t>Meta Employees in 2022</a:t>
            </a:r>
            <a:endParaRPr lang="en-US" dirty="0">
              <a:latin typeface="Sitka Tex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DF60-FF49-8DCB-C9DE-AC6A3BE94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0324"/>
            <a:ext cx="5351756" cy="27089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latin typeface="Sitka Text"/>
                <a:cs typeface="Calibri"/>
              </a:rPr>
              <a:t>Why Should I work here? </a:t>
            </a:r>
            <a:endParaRPr lang="en-GB">
              <a:latin typeface="Sitka Tex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9AF4EB-73B0-2902-8D33-2B7B4B4F1E0C}"/>
              </a:ext>
            </a:extLst>
          </p:cNvPr>
          <p:cNvSpPr/>
          <p:nvPr/>
        </p:nvSpPr>
        <p:spPr>
          <a:xfrm>
            <a:off x="6406718" y="1908698"/>
            <a:ext cx="4113320" cy="402454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>
                <a:latin typeface="Sitka Text"/>
                <a:ea typeface="+mn-lt"/>
                <a:cs typeface="+mn-lt"/>
              </a:rPr>
              <a:t>87,000+ </a:t>
            </a:r>
          </a:p>
          <a:p>
            <a:pPr algn="ctr"/>
            <a:r>
              <a:rPr lang="en-GB" sz="4000" dirty="0">
                <a:latin typeface="Sitka Text"/>
                <a:ea typeface="+mn-lt"/>
                <a:cs typeface="+mn-lt"/>
              </a:rPr>
              <a:t>Employees</a:t>
            </a:r>
            <a:endParaRPr lang="en-GB" sz="4000" dirty="0">
              <a:latin typeface="Sitka Text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131E5-BC00-0739-6373-32E0784BEF9C}"/>
              </a:ext>
            </a:extLst>
          </p:cNvPr>
          <p:cNvSpPr txBox="1"/>
          <p:nvPr/>
        </p:nvSpPr>
        <p:spPr>
          <a:xfrm>
            <a:off x="9854213" y="5533747"/>
            <a:ext cx="202706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dirty="0">
                <a:latin typeface="Sitka Text"/>
                <a:ea typeface="+mn-lt"/>
                <a:cs typeface="+mn-lt"/>
                <a:hlinkClick r:id="rId2"/>
              </a:rPr>
              <a:t>Global Data</a:t>
            </a:r>
            <a:endParaRPr lang="en-US" sz="2000">
              <a:latin typeface="Sitka Text"/>
            </a:endParaRPr>
          </a:p>
        </p:txBody>
      </p:sp>
    </p:spTree>
    <p:extLst>
      <p:ext uri="{BB962C8B-B14F-4D97-AF65-F5344CB8AC3E}">
        <p14:creationId xmlns:p14="http://schemas.microsoft.com/office/powerpoint/2010/main" val="374120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BCCF5-AD3C-2296-57B1-0673E1DA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latin typeface="Sitka Text"/>
                <a:ea typeface="+mj-lt"/>
                <a:cs typeface="+mj-lt"/>
              </a:rPr>
              <a:t>Work Where &amp; How You Work Best</a:t>
            </a:r>
            <a:endParaRPr lang="en-US" dirty="0">
              <a:latin typeface="Sitka Text"/>
              <a:cs typeface="Calibri Light" panose="020F0302020204030204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432F045B-F13B-1431-F11E-3BAADE043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5253"/>
            <a:ext cx="10515600" cy="4292082"/>
          </a:xfrm>
        </p:spPr>
      </p:pic>
    </p:spTree>
    <p:extLst>
      <p:ext uri="{BB962C8B-B14F-4D97-AF65-F5344CB8AC3E}">
        <p14:creationId xmlns:p14="http://schemas.microsoft.com/office/powerpoint/2010/main" val="2303264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 Fill">
            <a:extLst>
              <a:ext uri="{FF2B5EF4-FFF2-40B4-BE49-F238E27FC236}">
                <a16:creationId xmlns:a16="http://schemas.microsoft.com/office/drawing/2014/main" id="{C3420C89-0B09-4632-A4AF-3971D08BF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olor Cover">
            <a:extLst>
              <a:ext uri="{FF2B5EF4-FFF2-40B4-BE49-F238E27FC236}">
                <a16:creationId xmlns:a16="http://schemas.microsoft.com/office/drawing/2014/main" id="{4E5CBA61-BF74-40B4-A3A8-366BBA626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C27E70C-5470-4262-B9CE-AE52C51CF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12188952" cy="3490956"/>
            <a:chOff x="651279" y="598259"/>
            <a:chExt cx="10889442" cy="5680742"/>
          </a:xfrm>
        </p:grpSpPr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B5C7D35F-738C-47DF-AD6E-859806E46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lor">
              <a:extLst>
                <a:ext uri="{FF2B5EF4-FFF2-40B4-BE49-F238E27FC236}">
                  <a16:creationId xmlns:a16="http://schemas.microsoft.com/office/drawing/2014/main" id="{740F8C8B-E52F-46CF-89C7-51C6A037C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5">
            <a:extLst>
              <a:ext uri="{FF2B5EF4-FFF2-40B4-BE49-F238E27FC236}">
                <a16:creationId xmlns:a16="http://schemas.microsoft.com/office/drawing/2014/main" id="{6BE86FD2-AC70-6317-105C-C5E6CA11A5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93" b="9037"/>
          <a:stretch/>
        </p:blipFill>
        <p:spPr>
          <a:xfrm>
            <a:off x="6803647" y="2098621"/>
            <a:ext cx="4730214" cy="2660757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F19E84-5FEB-B1E8-CCF8-553B7C2AC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841249"/>
            <a:ext cx="5692953" cy="2587131"/>
          </a:xfrm>
        </p:spPr>
        <p:txBody>
          <a:bodyPr anchor="b">
            <a:normAutofit/>
          </a:bodyPr>
          <a:lstStyle/>
          <a:p>
            <a:r>
              <a:rPr lang="en-GB">
                <a:solidFill>
                  <a:schemeClr val="bg1"/>
                </a:solidFill>
                <a:latin typeface="Sitka Text"/>
                <a:ea typeface="+mj-lt"/>
                <a:cs typeface="+mj-lt"/>
              </a:rPr>
              <a:t>Equal Employment Opportunity &amp; Affirmative Action employer</a:t>
            </a:r>
            <a:endParaRPr lang="en-US">
              <a:solidFill>
                <a:schemeClr val="bg1"/>
              </a:solidFill>
              <a:latin typeface="Sitka Text"/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06513-EC1B-04B5-3192-F57E5D59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383" y="3566810"/>
            <a:ext cx="5692953" cy="26511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GB" sz="1800">
                <a:solidFill>
                  <a:schemeClr val="tx2"/>
                </a:solidFill>
                <a:latin typeface="Sitka Text"/>
                <a:cs typeface="Calibri"/>
                <a:hlinkClick r:id="rId3"/>
              </a:rPr>
              <a:t>Equal Employment</a:t>
            </a:r>
            <a:r>
              <a:rPr lang="en-GB" sz="1800">
                <a:solidFill>
                  <a:schemeClr val="tx2"/>
                </a:solidFill>
                <a:latin typeface="Sitka Text"/>
                <a:cs typeface="Calibri"/>
              </a:rPr>
              <a:t> </a:t>
            </a:r>
          </a:p>
          <a:p>
            <a:r>
              <a:rPr lang="en-GB" sz="1800">
                <a:solidFill>
                  <a:schemeClr val="tx2"/>
                </a:solidFill>
                <a:ea typeface="+mn-lt"/>
                <a:cs typeface="+mn-lt"/>
              </a:rPr>
              <a:t>Criminal histories, consistent with applicable federal, state and local law.</a:t>
            </a:r>
            <a:endParaRPr lang="en-GB" sz="1800">
              <a:solidFill>
                <a:schemeClr val="tx2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31389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5F73-367E-064A-8498-0C6EE9D4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Why is it Equal? </a:t>
            </a:r>
            <a:endParaRPr lang="en-GB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797230-5E5D-8461-F2DC-55DE46855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3450" y="2029619"/>
            <a:ext cx="10325100" cy="3943350"/>
          </a:xfrm>
        </p:spPr>
      </p:pic>
    </p:spTree>
    <p:extLst>
      <p:ext uri="{BB962C8B-B14F-4D97-AF65-F5344CB8AC3E}">
        <p14:creationId xmlns:p14="http://schemas.microsoft.com/office/powerpoint/2010/main" val="2757478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C95BC873ABE4EB1F11E77A63B5723" ma:contentTypeVersion="5" ma:contentTypeDescription="Crée un document." ma:contentTypeScope="" ma:versionID="8f7f333bc6cdc44b96742b74c5d6ef11">
  <xsd:schema xmlns:xsd="http://www.w3.org/2001/XMLSchema" xmlns:xs="http://www.w3.org/2001/XMLSchema" xmlns:p="http://schemas.microsoft.com/office/2006/metadata/properties" xmlns:ns2="09f02784-a31e-45ba-b4d7-64e222a23426" targetNamespace="http://schemas.microsoft.com/office/2006/metadata/properties" ma:root="true" ma:fieldsID="85d510433b0f93253f8d72f75da35843" ns2:_="">
    <xsd:import namespace="09f02784-a31e-45ba-b4d7-64e222a2342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f02784-a31e-45ba-b4d7-64e222a23426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09f02784-a31e-45ba-b4d7-64e222a23426" xsi:nil="true"/>
  </documentManagement>
</p:properties>
</file>

<file path=customXml/itemProps1.xml><?xml version="1.0" encoding="utf-8"?>
<ds:datastoreItem xmlns:ds="http://schemas.openxmlformats.org/officeDocument/2006/customXml" ds:itemID="{1A297C44-07A7-4E6D-931C-A08F29320523}"/>
</file>

<file path=customXml/itemProps2.xml><?xml version="1.0" encoding="utf-8"?>
<ds:datastoreItem xmlns:ds="http://schemas.openxmlformats.org/officeDocument/2006/customXml" ds:itemID="{6AF50EC1-DA6C-4CE8-981A-8D12144254F7}"/>
</file>

<file path=customXml/itemProps3.xml><?xml version="1.0" encoding="utf-8"?>
<ds:datastoreItem xmlns:ds="http://schemas.openxmlformats.org/officeDocument/2006/customXml" ds:itemID="{EC70078F-1397-4A8E-A36D-9ADB3C35F935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Meta HR Management</vt:lpstr>
      <vt:lpstr>Content</vt:lpstr>
      <vt:lpstr>Meta Culture</vt:lpstr>
      <vt:lpstr>Six Core Values</vt:lpstr>
      <vt:lpstr>What we are good at:</vt:lpstr>
      <vt:lpstr>Meta Employees in 2022</vt:lpstr>
      <vt:lpstr>Work Where &amp; How You Work Best</vt:lpstr>
      <vt:lpstr>Equal Employment Opportunity &amp; Affirmative Action employer</vt:lpstr>
      <vt:lpstr>Why is it Equal? </vt:lpstr>
      <vt:lpstr>Should I work at Meta?</vt:lpstr>
      <vt:lpstr>Top 5 culture dimensions</vt:lpstr>
      <vt:lpstr>Transparent  feel valued and trusted</vt:lpstr>
      <vt:lpstr>Salary Rate</vt:lpstr>
      <vt:lpstr>Meta Salary Averages By Department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325</cp:revision>
  <dcterms:created xsi:type="dcterms:W3CDTF">2013-07-15T20:26:40Z</dcterms:created>
  <dcterms:modified xsi:type="dcterms:W3CDTF">2023-02-01T01:33:20Z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0x010100F79C95BC873ABE4EB1F11E77A63B5723</vt:lpwstr>
  </property>
</Properties>
</file>

<file path=docProps/thumbnail.jpeg>
</file>